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8" r:id="rId3"/>
    <p:sldId id="279" r:id="rId4"/>
    <p:sldId id="263" r:id="rId5"/>
    <p:sldId id="280" r:id="rId6"/>
    <p:sldId id="281" r:id="rId7"/>
    <p:sldId id="267" r:id="rId8"/>
    <p:sldId id="268" r:id="rId9"/>
    <p:sldId id="269" r:id="rId10"/>
    <p:sldId id="270" r:id="rId11"/>
    <p:sldId id="271" r:id="rId12"/>
    <p:sldId id="272" r:id="rId13"/>
    <p:sldId id="276" r:id="rId14"/>
    <p:sldId id="273" r:id="rId15"/>
    <p:sldId id="274" r:id="rId16"/>
    <p:sldId id="277" r:id="rId17"/>
  </p:sldIdLst>
  <p:sldSz cx="9144000" cy="6858000" type="screen4x3"/>
  <p:notesSz cx="6797675" cy="9928225"/>
  <p:custDataLst>
    <p:tags r:id="rId2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BB"/>
    <a:srgbClr val="000000"/>
    <a:srgbClr val="767676"/>
    <a:srgbClr val="BCBCBC"/>
    <a:srgbClr val="F21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93" d="100"/>
          <a:sy n="93" d="100"/>
        </p:scale>
        <p:origin x="117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3127"/>
        <p:guide pos="2141"/>
      </p:guideLst>
    </p:cSldViewPr>
  </p:notesViewPr>
  <p:gridSpacing cx="50800" cy="50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74563-04DD-4728-8CC2-AD790F9B42D8}" type="datetimeFigureOut">
              <a:rPr lang="de-DE" sz="600" smtClean="0">
                <a:latin typeface="Arial" pitchFamily="34" charset="0"/>
                <a:cs typeface="Arial" pitchFamily="34" charset="0"/>
              </a:rPr>
              <a:pPr/>
              <a:t>12.03.2019</a:t>
            </a:fld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C5C09-A086-41B5-AB93-0D519CF90B74}" type="slidenum">
              <a:rPr lang="de-DE" sz="600" smtClean="0">
                <a:latin typeface="Arial" pitchFamily="34" charset="0"/>
                <a:cs typeface="Arial" pitchFamily="34" charset="0"/>
              </a:rPr>
              <a:pPr/>
              <a:t>‹Nr.›</a:t>
            </a:fld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989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fld id="{F8D99BBB-DA91-45F1-94E4-DDBAA3887247}" type="datetimeFigureOut">
              <a:rPr lang="de-DE" smtClean="0"/>
              <a:pPr/>
              <a:t>12.03.2019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fld id="{CEC6974F-3C9C-44C7-8DD3-1BF295C9E9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4379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07963" indent="-206375" algn="l" defTabSz="914400" rtl="0" eaLnBrk="1" latinLnBrk="0" hangingPunct="1"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209550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412750" indent="-201613" algn="l" defTabSz="914400" rtl="0" eaLnBrk="1" latinLnBrk="0" hangingPunct="1"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414338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3606800"/>
            <a:ext cx="6705600" cy="1181100"/>
          </a:xfrm>
        </p:spPr>
        <p:txBody>
          <a:bodyPr anchor="b" anchorCtr="0"/>
          <a:lstStyle>
            <a:lvl1pPr>
              <a:defRPr>
                <a:solidFill>
                  <a:srgbClr val="0091BB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09600" y="5035550"/>
            <a:ext cx="6705600" cy="45720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buNone/>
              <a:defRPr sz="1400">
                <a:solidFill>
                  <a:srgbClr val="7676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pic>
        <p:nvPicPr>
          <p:cNvPr id="5" name="Grafik 4" descr="BW_Logo_RGB_PP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26000" y="6174000"/>
            <a:ext cx="1530096" cy="247650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4pPr>
              <a:buClr>
                <a:schemeClr val="accent2"/>
              </a:buClr>
              <a:defRPr/>
            </a:lvl4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buClr>
                <a:schemeClr val="accent2"/>
              </a:buClr>
              <a:defRPr sz="1800"/>
            </a:lvl2pPr>
            <a:lvl3pPr>
              <a:defRPr sz="1800"/>
            </a:lvl3pPr>
            <a:lvl4pPr>
              <a:buClr>
                <a:schemeClr val="accent2"/>
              </a:buCl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buClr>
                <a:schemeClr val="accent2"/>
              </a:buClr>
              <a:defRPr sz="1800"/>
            </a:lvl2pPr>
            <a:lvl3pPr>
              <a:defRPr sz="1800"/>
            </a:lvl3pPr>
            <a:lvl4pPr>
              <a:buClr>
                <a:schemeClr val="accent2"/>
              </a:buCl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1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buClr>
                <a:schemeClr val="accent2"/>
              </a:buClr>
              <a:defRPr sz="1800"/>
            </a:lvl2pPr>
            <a:lvl3pPr>
              <a:defRPr sz="1800"/>
            </a:lvl3pPr>
            <a:lvl4pPr>
              <a:buClr>
                <a:schemeClr val="accent2"/>
              </a:buCl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352801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buClr>
                <a:schemeClr val="accent2"/>
              </a:buClr>
              <a:defRPr sz="1800"/>
            </a:lvl2pPr>
            <a:lvl3pPr>
              <a:defRPr sz="1800"/>
            </a:lvl3pPr>
            <a:lvl4pPr>
              <a:buClr>
                <a:schemeClr val="accent2"/>
              </a:buCl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3"/>
          <p:cNvSpPr>
            <a:spLocks noGrp="1"/>
          </p:cNvSpPr>
          <p:nvPr>
            <p:ph sz="half" idx="13"/>
          </p:nvPr>
        </p:nvSpPr>
        <p:spPr>
          <a:xfrm>
            <a:off x="6096000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buClr>
                <a:schemeClr val="accent2"/>
              </a:buClr>
              <a:defRPr sz="1800"/>
            </a:lvl2pPr>
            <a:lvl3pPr>
              <a:defRPr sz="1800"/>
            </a:lvl3pPr>
            <a:lvl4pPr>
              <a:buClr>
                <a:schemeClr val="accent2"/>
              </a:buCl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422400"/>
            <a:ext cx="3886200" cy="304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buClr>
                <a:schemeClr val="accent2"/>
              </a:buClr>
              <a:defRPr sz="1800"/>
            </a:lvl2pPr>
            <a:lvl3pPr>
              <a:defRPr sz="1800"/>
            </a:lvl3pPr>
            <a:lvl4pPr>
              <a:buClr>
                <a:schemeClr val="accent2"/>
              </a:buCl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422400"/>
            <a:ext cx="3886200" cy="304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buClr>
                <a:schemeClr val="accent2"/>
              </a:buClr>
              <a:defRPr sz="1800"/>
            </a:lvl2pPr>
            <a:lvl3pPr>
              <a:defRPr sz="1800"/>
            </a:lvl3pPr>
            <a:lvl4pPr>
              <a:buClr>
                <a:schemeClr val="accent2"/>
              </a:buCl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422400"/>
            <a:ext cx="7924800" cy="4216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5975" y="6403340"/>
            <a:ext cx="6300000" cy="1905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800"/>
              </a:lnSpc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BAGE-KSK, MKV 2004 - MKV 2015   20.08.2018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800"/>
              </a:lnSpc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49DBC-5EFD-468C-9F9F-C80FB4A0359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 descr="BW_Logo_RGB_PPT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7326000" y="6174000"/>
            <a:ext cx="1530096" cy="2476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ts val="3100"/>
        </a:lnSpc>
        <a:spcBef>
          <a:spcPct val="0"/>
        </a:spcBef>
        <a:buNone/>
        <a:defRPr sz="2500" kern="1200">
          <a:solidFill>
            <a:srgbClr val="0091B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07963" indent="-206375" algn="l" defTabSz="914400" rtl="0" eaLnBrk="1" latinLnBrk="0" hangingPunct="1">
        <a:lnSpc>
          <a:spcPts val="2400"/>
        </a:lnSpc>
        <a:spcBef>
          <a:spcPts val="0"/>
        </a:spcBef>
        <a:buClr>
          <a:schemeClr val="accent2"/>
        </a:buClr>
        <a:buFont typeface="Wingdings" pitchFamily="2" charset="2"/>
        <a:buChar char="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09550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412750" indent="-201613" algn="l" defTabSz="914400" rtl="0" eaLnBrk="1" latinLnBrk="0" hangingPunct="1">
        <a:lnSpc>
          <a:spcPts val="2400"/>
        </a:lnSpc>
        <a:spcBef>
          <a:spcPts val="0"/>
        </a:spcBef>
        <a:buClr>
          <a:schemeClr val="accent2"/>
        </a:buClr>
        <a:buFont typeface="Wingdings" pitchFamily="2" charset="2"/>
        <a:buChar char="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4143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617538" indent="-203200" algn="l" defTabSz="914400" rtl="0" eaLnBrk="1" latinLnBrk="0" hangingPunct="1">
        <a:lnSpc>
          <a:spcPts val="2400"/>
        </a:lnSpc>
        <a:spcBef>
          <a:spcPts val="0"/>
        </a:spcBef>
        <a:buClr>
          <a:schemeClr val="accent2"/>
        </a:buClr>
        <a:buFont typeface="Wingdings" pitchFamily="2" charset="2"/>
        <a:buChar char="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6175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820738" indent="-203200" algn="l" defTabSz="914400" rtl="0" eaLnBrk="1" latinLnBrk="0" hangingPunct="1">
        <a:lnSpc>
          <a:spcPts val="2400"/>
        </a:lnSpc>
        <a:spcBef>
          <a:spcPts val="0"/>
        </a:spcBef>
        <a:buClr>
          <a:schemeClr val="accent2"/>
        </a:buClr>
        <a:buFont typeface="Wingdings" pitchFamily="2" charset="2"/>
        <a:buChar char="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8207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Vergleich Musterkonzessionsvertrag 2004 vs. Bayerischer Musterkonzessionsvertrag 2015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BAGE-KR, Johann Seebauer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Wesentliche Verbesserungen im MKV 2015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§ 3 Zusammenarbeit zwischen Gemeinde und Konzessionsnehmer (Absatz 5 Ziffer 6)</a:t>
            </a:r>
          </a:p>
          <a:p>
            <a:pPr marL="1588" lvl="1" indent="0">
              <a:buNone/>
            </a:pPr>
            <a:endParaRPr lang="de-DE" b="1" dirty="0">
              <a:solidFill>
                <a:srgbClr val="000000"/>
              </a:solidFill>
              <a:latin typeface="Arial"/>
            </a:endParaRPr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Altvertrag</a:t>
            </a:r>
          </a:p>
          <a:p>
            <a:pPr lvl="1"/>
            <a:r>
              <a:rPr lang="de-DE" dirty="0"/>
              <a:t>Keine Regelung</a:t>
            </a:r>
          </a:p>
          <a:p>
            <a:pPr lvl="1"/>
            <a:endParaRPr lang="de-DE" dirty="0"/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MKV 2015</a:t>
            </a:r>
          </a:p>
          <a:p>
            <a:pPr lvl="1"/>
            <a:r>
              <a:rPr lang="de-DE" dirty="0"/>
              <a:t>Auf Wunsch der Gemeinde erhält diese einen Bestandsplan über die durchgeführte Baumaßnahme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762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Wesentliche Verbesserungen im MKV 2015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§ 3 Zusammenarbeit zwischen Gemeinde und Konzessionsnehmer (Absatz 7)</a:t>
            </a:r>
          </a:p>
          <a:p>
            <a:pPr marL="1588" lvl="1" indent="0">
              <a:buNone/>
            </a:pPr>
            <a:endParaRPr lang="de-DE" b="1" dirty="0">
              <a:solidFill>
                <a:srgbClr val="000000"/>
              </a:solidFill>
              <a:latin typeface="Arial"/>
            </a:endParaRPr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Altvertrag</a:t>
            </a:r>
          </a:p>
          <a:p>
            <a:pPr lvl="1"/>
            <a:r>
              <a:rPr lang="de-DE" dirty="0"/>
              <a:t>Keine Regelung</a:t>
            </a:r>
          </a:p>
          <a:p>
            <a:pPr lvl="1"/>
            <a:endParaRPr lang="de-DE" dirty="0"/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MKV 2015</a:t>
            </a:r>
          </a:p>
          <a:p>
            <a:pPr lvl="1"/>
            <a:r>
              <a:rPr lang="de-DE" dirty="0"/>
              <a:t>Konzessionsnehmer berichtet auf Verlangen der Gemeinde jährlich im Gemeinderat über den aktuellen und zukünftigen Netzbetrieb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762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Wesentliche Verbesserungen im MKV 2015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§ 6 Änderung der Versorgungsanlagen</a:t>
            </a:r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(Absatz 1)</a:t>
            </a:r>
          </a:p>
          <a:p>
            <a:pPr marL="1588" lvl="1" indent="0">
              <a:buNone/>
            </a:pPr>
            <a:endParaRPr lang="de-DE" b="1" dirty="0">
              <a:solidFill>
                <a:srgbClr val="000000"/>
              </a:solidFill>
              <a:latin typeface="Arial"/>
            </a:endParaRPr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Altvertrag</a:t>
            </a:r>
          </a:p>
          <a:p>
            <a:pPr lvl="1"/>
            <a:r>
              <a:rPr lang="de-DE" dirty="0"/>
              <a:t>bei Änderung von Versorgungsanlagen aufgrund kommunaler Maßnahmen Kostenteilung oder Tiefbau durch Gemeinde/Umlegung durch Konzessionsnehmer </a:t>
            </a:r>
          </a:p>
          <a:p>
            <a:pPr lvl="1"/>
            <a:endParaRPr lang="de-DE" dirty="0"/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MKV 2015</a:t>
            </a:r>
          </a:p>
          <a:p>
            <a:pPr lvl="1"/>
            <a:r>
              <a:rPr lang="de-DE" dirty="0"/>
              <a:t>Bei Änderungen aufgrund von Bau- und Unterhaltsmaßnahmen an den Verkehrswegen trägt der Konzessionsnehmer 80 % und die Gemeinde 20 % der Kosten</a:t>
            </a:r>
            <a:br>
              <a:rPr lang="de-DE" dirty="0"/>
            </a:br>
            <a:r>
              <a:rPr lang="de-DE" dirty="0"/>
              <a:t>Alternativ kann die Gemeinde im Einzelfall auch die Tiefbauarbeiten auf eigene Kosten durchführen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762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Wesentliche Verbesserungen im MKV 2015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§ 11 Kontrollwechsel</a:t>
            </a:r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(Absatz 1 und 2)</a:t>
            </a:r>
          </a:p>
          <a:p>
            <a:pPr marL="1588" lvl="1" indent="0">
              <a:buNone/>
            </a:pPr>
            <a:endParaRPr lang="de-DE" b="1" dirty="0">
              <a:solidFill>
                <a:srgbClr val="000000"/>
              </a:solidFill>
              <a:latin typeface="Arial"/>
            </a:endParaRPr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Altvertrag</a:t>
            </a:r>
          </a:p>
          <a:p>
            <a:pPr lvl="1"/>
            <a:r>
              <a:rPr lang="de-DE" dirty="0"/>
              <a:t>Keine Regelung</a:t>
            </a:r>
          </a:p>
          <a:p>
            <a:pPr lvl="1"/>
            <a:endParaRPr lang="de-DE" dirty="0"/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MKV 2015</a:t>
            </a:r>
          </a:p>
          <a:p>
            <a:pPr lvl="1"/>
            <a:r>
              <a:rPr lang="de-DE" dirty="0"/>
              <a:t>Der Konzessionsnehmer ist verpflichtete, die Gemeinde unverzüglich zu Informieren, wenn ein anderes Unternehmen die Kontrolle über den Konzessionsnehmer übernimmt (z. B. 50 % der Stimmrechte)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320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Wesentliche Verbesserungen im MKV 2015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§ 12 Vertragsdauer</a:t>
            </a:r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(Absatz 1 und 2)</a:t>
            </a:r>
          </a:p>
          <a:p>
            <a:pPr marL="1588" lvl="1" indent="0">
              <a:buNone/>
            </a:pPr>
            <a:endParaRPr lang="de-DE" b="1" dirty="0">
              <a:solidFill>
                <a:srgbClr val="000000"/>
              </a:solidFill>
              <a:latin typeface="Arial"/>
            </a:endParaRPr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Altvertrag</a:t>
            </a:r>
          </a:p>
          <a:p>
            <a:pPr lvl="1"/>
            <a:r>
              <a:rPr lang="de-DE" dirty="0"/>
              <a:t>Feste Laufzeit von 20 Jahren</a:t>
            </a:r>
          </a:p>
          <a:p>
            <a:pPr lvl="1"/>
            <a:endParaRPr lang="de-DE" dirty="0"/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MKV 2015</a:t>
            </a:r>
          </a:p>
          <a:p>
            <a:pPr lvl="1"/>
            <a:r>
              <a:rPr lang="de-DE" dirty="0"/>
              <a:t>Zusätzlich einseitige Kündigungsrechte der Gemeinde nach Ablauf von 10 und 15 Jahren (Frist jeweils 36 Monate)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762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Wesentliche Verbesserungen im MKV 2015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§ 13 Auskunftsanspruch</a:t>
            </a:r>
            <a:br>
              <a:rPr lang="de-DE" b="1" dirty="0">
                <a:solidFill>
                  <a:srgbClr val="000000"/>
                </a:solidFill>
                <a:latin typeface="Arial"/>
              </a:rPr>
            </a:br>
            <a:endParaRPr lang="de-DE" b="1" dirty="0">
              <a:solidFill>
                <a:srgbClr val="000000"/>
              </a:solidFill>
              <a:latin typeface="Arial"/>
            </a:endParaRPr>
          </a:p>
          <a:p>
            <a:pPr marL="1588" lvl="1" indent="0">
              <a:buNone/>
            </a:pPr>
            <a:endParaRPr lang="de-DE" b="1" dirty="0">
              <a:solidFill>
                <a:srgbClr val="000000"/>
              </a:solidFill>
              <a:latin typeface="Arial"/>
            </a:endParaRPr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Altvertrag</a:t>
            </a:r>
          </a:p>
          <a:p>
            <a:pPr lvl="1"/>
            <a:r>
              <a:rPr lang="de-DE" dirty="0"/>
              <a:t>Keine Regelung, gemäß § 46 EnWG grundsätzlicher Auskunftsanspruch für Bekanntmachungsverfahren</a:t>
            </a:r>
          </a:p>
          <a:p>
            <a:pPr lvl="1"/>
            <a:endParaRPr lang="de-DE" dirty="0"/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MKV 2015</a:t>
            </a:r>
          </a:p>
          <a:p>
            <a:pPr lvl="1"/>
            <a:r>
              <a:rPr lang="de-DE" dirty="0"/>
              <a:t>Zusätzlich zur gesetzlichen Regelung: unaufgeforderte Datenlieferung 3 Jahre vor Vertragsablauf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8762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50000"/>
              </a:spcBef>
            </a:pPr>
            <a:r>
              <a:rPr lang="de-DE" dirty="0"/>
              <a:t>Der bayerische Musterkonzessionsvertrag wurde über die letzten 12 Jahre kontinuierlich von den kommunalen Spitzenverbänden und dem VBEW als Vertreter der Netzbetreiber weiterentwickelt</a:t>
            </a:r>
          </a:p>
          <a:p>
            <a:pPr lvl="1">
              <a:spcBef>
                <a:spcPct val="50000"/>
              </a:spcBef>
            </a:pPr>
            <a:r>
              <a:rPr lang="de-DE" dirty="0"/>
              <a:t>Einige der hinzugekommenen Regelungen dienen der Klarstellung im Sinne der gelebten Praxis</a:t>
            </a:r>
          </a:p>
          <a:p>
            <a:pPr lvl="1">
              <a:spcBef>
                <a:spcPct val="50000"/>
              </a:spcBef>
            </a:pPr>
            <a:r>
              <a:rPr lang="de-DE" dirty="0"/>
              <a:t>Die auf den vorangegangenen Seiten dargestellten Änderungen wurden zum Vorteil der Gemeinden ausgestaltet</a:t>
            </a:r>
          </a:p>
          <a:p>
            <a:pPr lvl="1">
              <a:spcBef>
                <a:spcPct val="50000"/>
              </a:spcBef>
            </a:pPr>
            <a:endParaRPr lang="de-DE" dirty="0"/>
          </a:p>
          <a:p>
            <a:pPr marL="285750" indent="-285750">
              <a:spcBef>
                <a:spcPct val="50000"/>
              </a:spcBef>
              <a:buFont typeface="Symbol" pitchFamily="18" charset="2"/>
              <a:buChar char="Þ"/>
            </a:pPr>
            <a:r>
              <a:rPr lang="de-DE" dirty="0"/>
              <a:t>Der aktuelle Bayerische Musterkonzessionsvertrag stellt eine zeitgemäße, zukunftsweisende und für beide Vertragspartner faire Vertragsgrundlage dar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59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412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346200"/>
            <a:ext cx="3302000" cy="472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2678" name="Picture 6" descr="C:\Users\D25649\AppData\Local\Microsoft\Windows\Temporary Internet Files\Content.IE5\FUR0AGTU\Simple-ma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18000" y="4851851"/>
            <a:ext cx="367346" cy="7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679" name="Picture 7" descr="C:\Users\D25649\AppData\Local\Microsoft\Windows\Temporary Internet Files\Content.IE5\FUR0AGTU\Simple-ma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85346" y="4851851"/>
            <a:ext cx="367503" cy="7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680" name="Picture 8" descr="C:\Users\D25649\AppData\Local\Microsoft\Windows\Temporary Internet Files\Content.IE5\FUR0AGTU\Simple-ma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47711" y="4852730"/>
            <a:ext cx="367503" cy="7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C:\Users\D25649\AppData\Local\Microsoft\Windows\Temporary Internet Files\Content.IE5\FUR0AGTU\Simple-ma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6511" y="4845110"/>
            <a:ext cx="367346" cy="7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Users\D25649\AppData\Local\Microsoft\Windows\Temporary Internet Files\Content.IE5\FUR0AGTU\Simple-ma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43857" y="4845110"/>
            <a:ext cx="367503" cy="7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C:\Users\D25649\AppData\Local\Microsoft\Windows\Temporary Internet Files\Content.IE5\FUR0AGTU\Simple-ma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06222" y="4845989"/>
            <a:ext cx="367503" cy="7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681" name="Picture 9" descr="C:\Users\D25649\AppData\Local\Microsoft\Windows\Temporary Internet Files\Content.IE5\MSKFIWED\self_assurance_confirmation_3d_human_character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793" y="1193800"/>
            <a:ext cx="1205006" cy="160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llipse 8"/>
          <p:cNvSpPr/>
          <p:nvPr/>
        </p:nvSpPr>
        <p:spPr>
          <a:xfrm>
            <a:off x="3759200" y="3616966"/>
            <a:ext cx="4521200" cy="2809234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rgbClr val="000000"/>
              </a:solidFill>
            </a:endParaRPr>
          </a:p>
        </p:txBody>
      </p:sp>
      <p:sp>
        <p:nvSpPr>
          <p:cNvPr id="10" name="Pfeil nach rechts 9"/>
          <p:cNvSpPr/>
          <p:nvPr/>
        </p:nvSpPr>
        <p:spPr>
          <a:xfrm>
            <a:off x="5638800" y="4997510"/>
            <a:ext cx="1168400" cy="237356"/>
          </a:xfrm>
          <a:prstGeom prst="rightArrow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rgbClr val="000000"/>
              </a:solidFill>
            </a:endParaRPr>
          </a:p>
        </p:txBody>
      </p:sp>
      <p:sp>
        <p:nvSpPr>
          <p:cNvPr id="24" name="Pfeil nach rechts 23"/>
          <p:cNvSpPr/>
          <p:nvPr/>
        </p:nvSpPr>
        <p:spPr>
          <a:xfrm rot="10800000">
            <a:off x="5652994" y="5369753"/>
            <a:ext cx="1154206" cy="237356"/>
          </a:xfrm>
          <a:prstGeom prst="rightArrow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rgbClr val="000000"/>
              </a:solidFill>
            </a:endParaRPr>
          </a:p>
        </p:txBody>
      </p:sp>
      <p:sp>
        <p:nvSpPr>
          <p:cNvPr id="12" name="Pfeil nach unten 11"/>
          <p:cNvSpPr/>
          <p:nvPr/>
        </p:nvSpPr>
        <p:spPr>
          <a:xfrm rot="10800000">
            <a:off x="5912596" y="2616200"/>
            <a:ext cx="279400" cy="990606"/>
          </a:xfrm>
          <a:prstGeom prst="downArrow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rgbClr val="000000"/>
              </a:solidFill>
            </a:endParaRPr>
          </a:p>
        </p:txBody>
      </p:sp>
      <p:sp>
        <p:nvSpPr>
          <p:cNvPr id="13" name="Pfeil nach links 12"/>
          <p:cNvSpPr/>
          <p:nvPr/>
        </p:nvSpPr>
        <p:spPr>
          <a:xfrm>
            <a:off x="3759200" y="1701800"/>
            <a:ext cx="1778000" cy="558800"/>
          </a:xfrm>
          <a:prstGeom prst="leftArrow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rgbClr val="0000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 rot="16200000">
            <a:off x="5286769" y="2911447"/>
            <a:ext cx="1124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de-DE" sz="1600" dirty="0"/>
              <a:t>Ergebnis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134005" y="4394200"/>
            <a:ext cx="638395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ts val="2400"/>
              </a:lnSpc>
            </a:pPr>
            <a:r>
              <a:rPr lang="de-DE" sz="1000" dirty="0"/>
              <a:t>VBEW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4064000" y="4394200"/>
            <a:ext cx="1635761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ts val="2400"/>
              </a:lnSpc>
            </a:pPr>
            <a:r>
              <a:rPr lang="de-DE" sz="1000" dirty="0"/>
              <a:t>Komm. Spitzenverbände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5064403" y="838200"/>
            <a:ext cx="201239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ts val="2400"/>
              </a:lnSpc>
            </a:pPr>
            <a:r>
              <a:rPr lang="de-DE" dirty="0"/>
              <a:t>Innenministerium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586952" y="5088293"/>
            <a:ext cx="1372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de-DE" sz="1600" dirty="0"/>
              <a:t>Verhandlung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4216400" y="1501745"/>
            <a:ext cx="1233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de-DE" sz="1600" dirty="0"/>
              <a:t>Genehmigt</a:t>
            </a:r>
          </a:p>
        </p:txBody>
      </p:sp>
      <p:sp>
        <p:nvSpPr>
          <p:cNvPr id="26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de-DE" dirty="0"/>
              <a:t>Einleitung Konzessionsvertrag</a:t>
            </a:r>
          </a:p>
        </p:txBody>
      </p:sp>
      <p:sp>
        <p:nvSpPr>
          <p:cNvPr id="2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15975" y="6403340"/>
            <a:ext cx="6300000" cy="190500"/>
          </a:xfrm>
        </p:spPr>
        <p:txBody>
          <a:bodyPr/>
          <a:lstStyle/>
          <a:p>
            <a:r>
              <a:rPr lang="de-DE" dirty="0"/>
              <a:t>BAGE-KR, KV-Pflichten   02.05.2017</a:t>
            </a:r>
          </a:p>
        </p:txBody>
      </p:sp>
    </p:spTree>
    <p:extLst>
      <p:ext uri="{BB962C8B-B14F-4D97-AF65-F5344CB8AC3E}">
        <p14:creationId xmlns:p14="http://schemas.microsoft.com/office/powerpoint/2010/main" val="145410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412674" name="Picture 2" descr="C:\Users\D25649\AppData\Local\Microsoft\Windows\Temporary Internet Files\Content.IE5\3A31M68G\meeting-1020056_960_72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4724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de-DE" dirty="0"/>
              <a:t>Einleitung Konzessionsvertrag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0" y="1600200"/>
            <a:ext cx="9144000" cy="375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de-DE" dirty="0"/>
              <a:t>Ziel: Kommune und Netzbetreiber sollen enger vernetzt werden</a:t>
            </a:r>
          </a:p>
        </p:txBody>
      </p:sp>
      <p:sp>
        <p:nvSpPr>
          <p:cNvPr id="2" name="Rechteck 1"/>
          <p:cNvSpPr/>
          <p:nvPr/>
        </p:nvSpPr>
        <p:spPr>
          <a:xfrm>
            <a:off x="254000" y="2209800"/>
            <a:ext cx="152400" cy="269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rgbClr val="000000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15975" y="6403340"/>
            <a:ext cx="6300000" cy="190500"/>
          </a:xfrm>
        </p:spPr>
        <p:txBody>
          <a:bodyPr/>
          <a:lstStyle/>
          <a:p>
            <a:r>
              <a:rPr lang="de-DE" dirty="0"/>
              <a:t>BAGE-KR, KV-Pflichten   02.05.2017</a:t>
            </a:r>
          </a:p>
        </p:txBody>
      </p:sp>
    </p:spTree>
    <p:extLst>
      <p:ext uri="{BB962C8B-B14F-4D97-AF65-F5344CB8AC3E}">
        <p14:creationId xmlns:p14="http://schemas.microsoft.com/office/powerpoint/2010/main" val="3707161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Bayerischer Musterkonzessionsvertrag 2015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50000"/>
              </a:spcBef>
            </a:pPr>
            <a:r>
              <a:rPr lang="de-DE" dirty="0"/>
              <a:t>Verhandlungspartner: Bayerischer Gemeindetag, Bayerischer Städtetag und Verband der bayerischen Energie und Wasserwirtschaft (VBEW)</a:t>
            </a:r>
          </a:p>
          <a:p>
            <a:pPr lvl="1">
              <a:spcBef>
                <a:spcPct val="50000"/>
              </a:spcBef>
            </a:pPr>
            <a:r>
              <a:rPr lang="de-DE" dirty="0"/>
              <a:t>Verhandlungsdauer Oktober 2013 bis November 2014</a:t>
            </a:r>
          </a:p>
          <a:p>
            <a:pPr lvl="1">
              <a:spcBef>
                <a:spcPct val="50000"/>
              </a:spcBef>
            </a:pPr>
            <a:r>
              <a:rPr lang="de-DE" dirty="0"/>
              <a:t>Freigabe (Strom) durch das Bayerische Innenministerium am 16.02.2015</a:t>
            </a:r>
          </a:p>
          <a:p>
            <a:pPr lvl="1">
              <a:spcBef>
                <a:spcPct val="50000"/>
              </a:spcBef>
            </a:pPr>
            <a:r>
              <a:rPr lang="de-DE" dirty="0"/>
              <a:t>Veröffentlichung im Allgemeinen Ministerialblatt am 27.02.2015</a:t>
            </a:r>
          </a:p>
          <a:p>
            <a:pPr lvl="1">
              <a:spcBef>
                <a:spcPct val="50000"/>
              </a:spcBef>
            </a:pPr>
            <a:r>
              <a:rPr lang="de-DE" dirty="0"/>
              <a:t>Anpassung des Mustervertrages Gas auf gleichen Wortlaut</a:t>
            </a:r>
          </a:p>
          <a:p>
            <a:pPr lvl="1">
              <a:spcBef>
                <a:spcPct val="50000"/>
              </a:spcBef>
            </a:pPr>
            <a:endParaRPr lang="de-DE" dirty="0"/>
          </a:p>
          <a:p>
            <a:pPr marL="285750" indent="-285750">
              <a:spcBef>
                <a:spcPct val="50000"/>
              </a:spcBef>
              <a:buFont typeface="Symbol" pitchFamily="18" charset="2"/>
              <a:buChar char="Þ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66750"/>
            <a:ext cx="7924800" cy="609600"/>
          </a:xfrm>
          <a:ln w="12700">
            <a:noFill/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dirty="0">
                <a:latin typeface="Arial"/>
              </a:rPr>
              <a:t>Begriffsdefinition</a:t>
            </a:r>
            <a:br>
              <a:rPr lang="de-DE" dirty="0">
                <a:latin typeface="Arial"/>
              </a:rPr>
            </a:br>
            <a:r>
              <a:rPr lang="de-DE" dirty="0">
                <a:latin typeface="Arial"/>
              </a:rPr>
              <a:t>Was ist ein Konzessionsvertrag</a:t>
            </a:r>
            <a:r>
              <a:rPr lang="de-DE" b="1" dirty="0">
                <a:latin typeface="Arial"/>
              </a:rPr>
              <a:t>?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22400"/>
            <a:ext cx="7924800" cy="4292600"/>
          </a:xfrm>
          <a:noFill/>
          <a:ln w="12700">
            <a:noFill/>
          </a:ln>
        </p:spPr>
        <p:txBody>
          <a:bodyPr wrap="none"/>
          <a:lstStyle/>
          <a:p>
            <a:pPr marL="382588" lvl="1" indent="-381000">
              <a:buFont typeface="Wingdings" pitchFamily="2" charset="2"/>
              <a:buNone/>
            </a:pPr>
            <a:endParaRPr lang="de-DE" dirty="0">
              <a:latin typeface="Arial"/>
            </a:endParaRPr>
          </a:p>
          <a:p>
            <a:pPr marL="382588" lvl="1" indent="-381000">
              <a:buFont typeface="Wingdings" pitchFamily="2" charset="2"/>
              <a:buNone/>
            </a:pPr>
            <a:endParaRPr lang="de-DE" dirty="0"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15975" y="6403340"/>
            <a:ext cx="6553200" cy="190500"/>
          </a:xfrm>
          <a:ln w="12700">
            <a:noFill/>
          </a:ln>
        </p:spPr>
        <p:txBody>
          <a:bodyPr/>
          <a:lstStyle/>
          <a:p>
            <a:r>
              <a:rPr lang="de-DE" dirty="0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09600" y="6403340"/>
            <a:ext cx="173037" cy="190500"/>
          </a:xfrm>
          <a:ln w="12700">
            <a:noFill/>
          </a:ln>
        </p:spPr>
        <p:txBody>
          <a:bodyPr/>
          <a:lstStyle/>
          <a:p>
            <a:fld id="{704FA6D8-C974-4BAA-8E7C-D85F9A4A7C37}" type="slidenum">
              <a:rPr lang="de-DE" smtClean="0">
                <a:solidFill>
                  <a:srgbClr val="000000"/>
                </a:solidFill>
              </a:rPr>
              <a:pPr/>
              <a:t>5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26510" y="1520750"/>
            <a:ext cx="7633000" cy="4961450"/>
          </a:xfrm>
          <a:prstGeom prst="rect">
            <a:avLst/>
          </a:prstGeom>
          <a:ln w="12700">
            <a:noFill/>
          </a:ln>
        </p:spPr>
        <p:txBody>
          <a:bodyPr vert="horz" lIns="0" tIns="0" rIns="0" bIns="0" rtlCol="0">
            <a:noAutofit/>
          </a:bodyPr>
          <a:lstStyle/>
          <a:p>
            <a:pPr marL="414337" marR="0" lvl="3" indent="-203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0091BB"/>
              </a:buClr>
              <a:buSzPct val="100000"/>
              <a:buFont typeface="Wingdings"/>
              <a:buChar char=""/>
              <a:tabLst/>
              <a:defRPr/>
            </a:pPr>
            <a:r>
              <a:rPr kumimoji="0" lang="de-DE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Der Wegenutzungsvertrag (Konzessionsvertrag) regelt die Benutzung öffentlicher Grundstücke für die Verlegung und den Betrieb von Versorgungsleitungen zur allgemeinen </a:t>
            </a:r>
            <a:r>
              <a:rPr lang="de-DE" sz="1800" dirty="0">
                <a:latin typeface="+mn-lt"/>
              </a:rPr>
              <a:t>Strom</a:t>
            </a:r>
            <a:r>
              <a:rPr kumimoji="0" lang="de-DE" sz="1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versorgung</a:t>
            </a:r>
            <a:endParaRPr kumimoji="0" lang="de-DE" sz="1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414337" marR="0" lvl="3" indent="-203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F21C0A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414337" lvl="3" indent="-203200" algn="l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0091BB"/>
              </a:buClr>
              <a:buSzPct val="100000"/>
              <a:buFont typeface="Wingdings"/>
              <a:buChar char=""/>
            </a:pPr>
            <a:r>
              <a:rPr lang="de-DE" sz="1800" dirty="0">
                <a:latin typeface="+mn-lt"/>
              </a:rPr>
              <a:t>Musterkonzessionsvertrag wird zwischen den bayerischen kommunalen Spitzenverbänden und der VBEW verhandelt und vom Wirtschaftsministerium genehmigt (MKV 2015)</a:t>
            </a:r>
          </a:p>
          <a:p>
            <a:pPr marL="414337" lvl="3" indent="-203200" algn="l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0091BB"/>
              </a:buClr>
              <a:buSzPct val="100000"/>
              <a:buFont typeface="Wingdings"/>
              <a:buChar char=""/>
            </a:pPr>
            <a:endParaRPr lang="de-DE" sz="1800" dirty="0">
              <a:latin typeface="+mn-lt"/>
            </a:endParaRPr>
          </a:p>
          <a:p>
            <a:pPr marL="414337" lvl="3" indent="-203200" algn="l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0091BB"/>
              </a:buClr>
              <a:buSzPct val="100000"/>
              <a:buFont typeface="Wingdings"/>
              <a:buChar char=""/>
            </a:pPr>
            <a:r>
              <a:rPr lang="de-DE" sz="1800" dirty="0">
                <a:latin typeface="+mn-lt"/>
              </a:rPr>
              <a:t>Die </a:t>
            </a:r>
            <a:r>
              <a:rPr kumimoji="0" lang="de-DE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	Gemeinde erhält für das dem  </a:t>
            </a:r>
            <a:r>
              <a:rPr lang="de-DE" sz="1800" dirty="0">
                <a:latin typeface="+mn-lt"/>
              </a:rPr>
              <a:t>Ba</a:t>
            </a:r>
            <a:r>
              <a:rPr kumimoji="0" lang="de-DE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yernwerk eingeräumte Recht zur Benutzung der öffentlichen Verkehrsflächen die Konzessionsabgabe</a:t>
            </a:r>
          </a:p>
          <a:p>
            <a:pPr marL="414337" marR="0" lvl="3" indent="-203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F21C0A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414337" marR="0" lvl="3" indent="-203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0091BB"/>
              </a:buClr>
              <a:buSzPct val="100000"/>
              <a:buFont typeface="Wingdings"/>
              <a:buChar char=""/>
              <a:tabLst/>
              <a:defRPr/>
            </a:pPr>
            <a:r>
              <a:rPr kumimoji="0" lang="de-DE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Die Höhe der Konzessionsabgabe legt die Gemeinde (gesetzliche Höchstgrenze) fest.</a:t>
            </a:r>
          </a:p>
          <a:p>
            <a:pPr marL="414337" marR="0" lvl="3" indent="-203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0091BB"/>
              </a:buClr>
              <a:buSzPct val="100000"/>
              <a:buFont typeface="Wingdings"/>
              <a:buChar char=""/>
              <a:tabLst/>
              <a:defRPr/>
            </a:pPr>
            <a:endParaRPr lang="de-DE" sz="1800" dirty="0">
              <a:latin typeface="+mn-lt"/>
            </a:endParaRPr>
          </a:p>
          <a:p>
            <a:pPr marL="414337" marR="0" lvl="3" indent="-203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0091BB"/>
              </a:buClr>
              <a:buSzPct val="100000"/>
              <a:buFont typeface="Wingdings"/>
              <a:buChar char=""/>
              <a:tabLst/>
              <a:defRPr/>
            </a:pPr>
            <a:r>
              <a:rPr lang="de-DE" sz="1800" dirty="0">
                <a:latin typeface="+mn-lt"/>
              </a:rPr>
              <a:t>Gesetzliche Grundlage für den Konzessionsvertrag bilden das EnWG (20.12.2012) und die KAV (01.11.2006)</a:t>
            </a:r>
            <a:endParaRPr kumimoji="0" lang="de-DE" sz="1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414337" marR="0" lvl="3" indent="-203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F21C0A"/>
              </a:buClr>
              <a:buSzTx/>
              <a:tabLst/>
              <a:defRPr/>
            </a:pPr>
            <a:endParaRPr kumimoji="0" lang="de-DE" sz="1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414337" marR="0" lvl="3" indent="-203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F21C0A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412750" marR="0" lvl="3" indent="-201613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F21C0A"/>
              </a:buClr>
              <a:buSzTx/>
              <a:buFont typeface="Wingdings" pitchFamily="2" charset="2"/>
              <a:buChar char=""/>
              <a:tabLst/>
              <a:defRPr/>
            </a:pPr>
            <a:endParaRPr kumimoji="0" lang="de-DE" sz="1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705758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473200" y="1143000"/>
            <a:ext cx="5232400" cy="4826000"/>
          </a:xfrm>
          <a:prstGeom prst="rect">
            <a:avLst/>
          </a:prstGeom>
          <a:solidFill>
            <a:srgbClr val="BCBCBC"/>
          </a:solidFill>
          <a:ln>
            <a:solidFill>
              <a:srgbClr val="BCBC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rgbClr val="00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Regelungen im Konzessionsvertrag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79600" y="1117600"/>
            <a:ext cx="5029200" cy="6883400"/>
          </a:xfrm>
        </p:spPr>
        <p:txBody>
          <a:bodyPr/>
          <a:lstStyle/>
          <a:p>
            <a:r>
              <a:rPr lang="de-DE" sz="1000" b="1" dirty="0"/>
              <a:t>§ 1 Aufgaben und Pflichten des Konzessionsnehmers</a:t>
            </a:r>
          </a:p>
          <a:p>
            <a:pPr>
              <a:spcBef>
                <a:spcPct val="50000"/>
              </a:spcBef>
            </a:pPr>
            <a:r>
              <a:rPr lang="de-DE" sz="1000" b="1" dirty="0"/>
              <a:t>§ 2 Rechte und Leistungen der Gemeinde</a:t>
            </a:r>
          </a:p>
          <a:p>
            <a:pPr>
              <a:spcBef>
                <a:spcPct val="50000"/>
              </a:spcBef>
            </a:pPr>
            <a:r>
              <a:rPr lang="de-DE" sz="1000" b="1" dirty="0"/>
              <a:t>§ 3 Zusammenarbeit zwischen Gemeinde und Konzessionsnehmer</a:t>
            </a:r>
          </a:p>
          <a:p>
            <a:pPr>
              <a:spcBef>
                <a:spcPct val="50000"/>
              </a:spcBef>
            </a:pPr>
            <a:r>
              <a:rPr lang="de-DE" sz="1000" b="1" dirty="0"/>
              <a:t>§ 4 Konzessionsabgaben und weitere zulässige Leistungen an die Gemeinde</a:t>
            </a:r>
          </a:p>
          <a:p>
            <a:pPr>
              <a:spcBef>
                <a:spcPct val="50000"/>
              </a:spcBef>
            </a:pPr>
            <a:r>
              <a:rPr lang="de-DE" sz="1000" b="1" dirty="0"/>
              <a:t>§ 5 Abrechnung</a:t>
            </a:r>
          </a:p>
          <a:p>
            <a:pPr>
              <a:spcBef>
                <a:spcPct val="50000"/>
              </a:spcBef>
            </a:pPr>
            <a:r>
              <a:rPr lang="de-DE" sz="1000" b="1" dirty="0"/>
              <a:t>§ 6 Änderungen der Versorgungsanlagen</a:t>
            </a:r>
          </a:p>
          <a:p>
            <a:pPr>
              <a:spcBef>
                <a:spcPct val="50000"/>
              </a:spcBef>
            </a:pPr>
            <a:r>
              <a:rPr lang="de-DE" sz="1000" b="1" dirty="0"/>
              <a:t>§ 7 Haftung</a:t>
            </a:r>
          </a:p>
          <a:p>
            <a:pPr>
              <a:spcBef>
                <a:spcPct val="50000"/>
              </a:spcBef>
            </a:pPr>
            <a:r>
              <a:rPr lang="de-DE" sz="1000" b="1" dirty="0"/>
              <a:t>§ 8 Änderung der wirtschaftlichen und rechtlichen Verhältnisse</a:t>
            </a:r>
          </a:p>
          <a:p>
            <a:pPr>
              <a:spcBef>
                <a:spcPct val="50000"/>
              </a:spcBef>
            </a:pPr>
            <a:r>
              <a:rPr lang="de-DE" sz="1000" b="1" dirty="0"/>
              <a:t>§ 9 Übertragung des Vertrages</a:t>
            </a:r>
          </a:p>
          <a:p>
            <a:pPr>
              <a:spcBef>
                <a:spcPct val="50000"/>
              </a:spcBef>
            </a:pPr>
            <a:endParaRPr lang="de-DE" sz="2800" b="1" dirty="0"/>
          </a:p>
          <a:p>
            <a:pPr>
              <a:spcBef>
                <a:spcPct val="50000"/>
              </a:spcBef>
            </a:pPr>
            <a:endParaRPr lang="de-DE" sz="2800" b="1" dirty="0"/>
          </a:p>
          <a:p>
            <a:pPr>
              <a:spcBef>
                <a:spcPct val="50000"/>
              </a:spcBef>
            </a:pPr>
            <a:r>
              <a:rPr lang="de-DE" sz="1000" b="1" dirty="0"/>
              <a:t>§ 15 </a:t>
            </a:r>
            <a:r>
              <a:rPr lang="de-DE" sz="1000" b="1" dirty="0" err="1"/>
              <a:t>Schlußbestimmungen</a:t>
            </a:r>
            <a:endParaRPr lang="de-DE" sz="1000" b="1" dirty="0"/>
          </a:p>
          <a:p>
            <a:pPr>
              <a:spcBef>
                <a:spcPct val="50000"/>
              </a:spcBef>
            </a:pPr>
            <a:endParaRPr lang="de-DE" b="1" dirty="0"/>
          </a:p>
          <a:p>
            <a:pPr>
              <a:spcBef>
                <a:spcPct val="50000"/>
              </a:spcBef>
            </a:pPr>
            <a:endParaRPr lang="de-DE" b="1" dirty="0"/>
          </a:p>
          <a:p>
            <a:pPr>
              <a:spcBef>
                <a:spcPct val="50000"/>
              </a:spcBef>
            </a:pPr>
            <a:endParaRPr lang="de-DE" b="1" dirty="0"/>
          </a:p>
          <a:p>
            <a:pPr marL="1588" lvl="1" indent="0">
              <a:spcBef>
                <a:spcPct val="50000"/>
              </a:spcBef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7" name="Abgerundetes Rechteck 6"/>
          <p:cNvSpPr/>
          <p:nvPr>
            <p:custDataLst>
              <p:tags r:id="rId1"/>
            </p:custDataLst>
          </p:nvPr>
        </p:nvSpPr>
        <p:spPr bwMode="gray">
          <a:xfrm>
            <a:off x="254000" y="736600"/>
            <a:ext cx="227171" cy="227172"/>
          </a:xfrm>
          <a:prstGeom prst="roundRect">
            <a:avLst/>
          </a:prstGeom>
          <a:solidFill>
            <a:srgbClr val="00B0F0"/>
          </a:solidFill>
          <a:ln w="12700" algn="ctr">
            <a:noFill/>
            <a:miter lim="800000"/>
            <a:headEnd type="none" w="lg" len="lg"/>
            <a:tailEnd type="none" w="lg" len="lg"/>
          </a:ln>
        </p:spPr>
        <p:txBody>
          <a:bodyPr wrap="none" lIns="0" tIns="0" rIns="0" bIns="0"/>
          <a:lstStyle/>
          <a:p>
            <a:pPr algn="ctr">
              <a:lnSpc>
                <a:spcPts val="1700"/>
              </a:lnSpc>
              <a:buClr>
                <a:srgbClr val="F21C0A"/>
              </a:buClr>
              <a:buSzPct val="100000"/>
              <a:defRPr/>
            </a:pPr>
            <a:r>
              <a:rPr lang="de-DE" sz="1300" b="1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2" name="Pfeil nach unten 11"/>
          <p:cNvSpPr/>
          <p:nvPr/>
        </p:nvSpPr>
        <p:spPr>
          <a:xfrm>
            <a:off x="2489200" y="4577080"/>
            <a:ext cx="406400" cy="8128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rgbClr val="00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863600" y="2209800"/>
            <a:ext cx="6400800" cy="1016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rgbClr val="000000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54000" y="2209800"/>
            <a:ext cx="152400" cy="269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>
              <a:solidFill>
                <a:srgbClr val="000000"/>
              </a:solidFill>
            </a:endParaRP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15975" y="6403340"/>
            <a:ext cx="6300000" cy="190500"/>
          </a:xfrm>
        </p:spPr>
        <p:txBody>
          <a:bodyPr/>
          <a:lstStyle/>
          <a:p>
            <a:r>
              <a:rPr lang="de-DE" dirty="0"/>
              <a:t>BAGE-KR, KV-Pflichten   02.05.2017</a:t>
            </a:r>
          </a:p>
        </p:txBody>
      </p:sp>
    </p:spTree>
    <p:extLst>
      <p:ext uri="{BB962C8B-B14F-4D97-AF65-F5344CB8AC3E}">
        <p14:creationId xmlns:p14="http://schemas.microsoft.com/office/powerpoint/2010/main" val="208899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Wesentliche Änderungen im MKV 2015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§ 3 Zusammenarbeit zwischen Gemeinde und Konzessionsnehmer (Absatz 1)</a:t>
            </a:r>
          </a:p>
          <a:p>
            <a:pPr marL="1588" lvl="1" indent="0">
              <a:buNone/>
            </a:pPr>
            <a:endParaRPr lang="de-DE" b="1" dirty="0">
              <a:solidFill>
                <a:srgbClr val="000000"/>
              </a:solidFill>
              <a:latin typeface="Arial"/>
            </a:endParaRPr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Altvertrag</a:t>
            </a:r>
          </a:p>
          <a:p>
            <a:pPr lvl="1"/>
            <a:r>
              <a:rPr lang="de-DE" dirty="0"/>
              <a:t>Gegenseitige Rücksichtnahme, Zusammenarbeit und Ausbau des Netzes</a:t>
            </a:r>
          </a:p>
          <a:p>
            <a:pPr lvl="1"/>
            <a:endParaRPr lang="de-DE" dirty="0"/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MKV 2015</a:t>
            </a:r>
          </a:p>
          <a:p>
            <a:pPr lvl="1"/>
            <a:r>
              <a:rPr lang="de-DE" dirty="0"/>
              <a:t>Zusätzlich Regelung zur stärkeren Koordination/Kooperation bei Baumaßnahmen. Verpflichtung des Konzessionsnehmers, die Trassen für die Mitverlegung von Leerrohren (Breitband etc.) zur Verfügung zu stellen.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Wesentliche Verbesserungen im MKV 2015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§ 3 Zusammenarbeit zwischen Gemeinde und Konzessionsnehmer (Absatz 4)</a:t>
            </a:r>
          </a:p>
          <a:p>
            <a:pPr marL="1588" lvl="1" indent="0">
              <a:buNone/>
            </a:pPr>
            <a:endParaRPr lang="de-DE" b="1" dirty="0">
              <a:solidFill>
                <a:srgbClr val="000000"/>
              </a:solidFill>
              <a:latin typeface="Arial"/>
            </a:endParaRPr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Altvertrag</a:t>
            </a:r>
          </a:p>
          <a:p>
            <a:pPr lvl="1"/>
            <a:r>
              <a:rPr lang="de-DE" dirty="0"/>
              <a:t>Berücksichtigung beschlussmäßiger Vorgaben der Gemeinde beim Netzausbau</a:t>
            </a:r>
          </a:p>
          <a:p>
            <a:pPr lvl="1"/>
            <a:endParaRPr lang="de-DE" dirty="0"/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MKV 2015</a:t>
            </a:r>
          </a:p>
          <a:p>
            <a:pPr lvl="1"/>
            <a:r>
              <a:rPr lang="de-DE" dirty="0"/>
              <a:t>Zusätzliche Regelung, dass neue Erschließungen innerhalb geschlossener Ortsgebiete ausschließlich als Erdkabel durchgeführt werden.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762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Wesentliche Verbesserungen im MKV 2015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§ 3 Zusammenarbeit zwischen Gemeinde und Konzessionsnehmer (Absatz 5, Ziffer 4 und 5))</a:t>
            </a:r>
          </a:p>
          <a:p>
            <a:pPr marL="1588" lvl="1" indent="0">
              <a:buNone/>
            </a:pPr>
            <a:endParaRPr lang="de-DE" b="1" dirty="0">
              <a:solidFill>
                <a:srgbClr val="000000"/>
              </a:solidFill>
              <a:latin typeface="Arial"/>
            </a:endParaRPr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Altvertrag</a:t>
            </a:r>
          </a:p>
          <a:p>
            <a:pPr lvl="1"/>
            <a:r>
              <a:rPr lang="de-DE" dirty="0"/>
              <a:t>Wiederherstellung der in Anspruch genommenen Grundstücke/Gebäude in ordnungsgemäßen Zustand</a:t>
            </a:r>
          </a:p>
          <a:p>
            <a:pPr lvl="1"/>
            <a:r>
              <a:rPr lang="de-DE" dirty="0"/>
              <a:t>Geltendmachung von Mängeln innerhalb 5 Jahre („Gewährleistung“)</a:t>
            </a:r>
          </a:p>
          <a:p>
            <a:pPr lvl="1"/>
            <a:endParaRPr lang="de-DE" dirty="0"/>
          </a:p>
          <a:p>
            <a:pPr marL="1588" lvl="1" indent="0">
              <a:buNone/>
            </a:pPr>
            <a:r>
              <a:rPr lang="de-DE" b="1" dirty="0">
                <a:solidFill>
                  <a:srgbClr val="000000"/>
                </a:solidFill>
                <a:latin typeface="Arial"/>
              </a:rPr>
              <a:t>MKV 2015</a:t>
            </a:r>
          </a:p>
          <a:p>
            <a:pPr lvl="1"/>
            <a:r>
              <a:rPr lang="de-DE" dirty="0"/>
              <a:t>Zusätzlich Verpflichtung zur gemeinsamen Bauabnahme; die Gemeinde kann einseitig darauf verzichten.</a:t>
            </a:r>
          </a:p>
          <a:p>
            <a:pPr lvl="1"/>
            <a:r>
              <a:rPr lang="de-DE" dirty="0"/>
              <a:t>Geltendmachung von Mängeln innerhalb 7 Jahre („Gewährleistung“)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9DBC-5EFD-468C-9F9F-C80FB4A03599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BAGE-KSK, MKV 2004 - MKV 2015   20.08.2018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87624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1.0"/>
  <p:tag name="BASIS" val="BAGVorlag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a1aY3wqAkyIkgZAB38DXA"/>
</p:tagLst>
</file>

<file path=ppt/theme/theme1.xml><?xml version="1.0" encoding="utf-8"?>
<a:theme xmlns:a="http://schemas.openxmlformats.org/drawingml/2006/main" name="Larissa-Design">
  <a:themeElements>
    <a:clrScheme name="BAG_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49D"/>
      </a:accent1>
      <a:accent2>
        <a:srgbClr val="0091BB"/>
      </a:accent2>
      <a:accent3>
        <a:srgbClr val="42B0D2"/>
      </a:accent3>
      <a:accent4>
        <a:srgbClr val="96CDE5"/>
      </a:accent4>
      <a:accent5>
        <a:srgbClr val="CD5F0A"/>
      </a:accent5>
      <a:accent6>
        <a:srgbClr val="E47D00"/>
      </a:accent6>
      <a:hlink>
        <a:srgbClr val="F21C0A"/>
      </a:hlink>
      <a:folHlink>
        <a:srgbClr val="F6756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CBCBC"/>
        </a:solidFill>
        <a:ln>
          <a:solidFill>
            <a:srgbClr val="BCBCBC"/>
          </a:solidFill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400"/>
          </a:lnSpc>
          <a:defRPr dirty="0" err="1" smtClean="0"/>
        </a:defPPr>
      </a:lstStyle>
    </a:txDef>
  </a:objectDefaults>
  <a:extraClrSchemeLst>
    <a:extraClrScheme>
      <a:clrScheme name="BAG_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749D"/>
        </a:accent1>
        <a:accent2>
          <a:srgbClr val="0091BB"/>
        </a:accent2>
        <a:accent3>
          <a:srgbClr val="42B0D2"/>
        </a:accent3>
        <a:accent4>
          <a:srgbClr val="96CDE5"/>
        </a:accent4>
        <a:accent5>
          <a:srgbClr val="CD5F0A"/>
        </a:accent5>
        <a:accent6>
          <a:srgbClr val="E47D00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G_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D5F0A"/>
        </a:accent1>
        <a:accent2>
          <a:srgbClr val="E47D00"/>
        </a:accent2>
        <a:accent3>
          <a:srgbClr val="EDAA58"/>
        </a:accent3>
        <a:accent4>
          <a:srgbClr val="F5CFA3"/>
        </a:accent4>
        <a:accent5>
          <a:srgbClr val="AA0F69"/>
        </a:accent5>
        <a:accent6>
          <a:srgbClr val="C3287D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G_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AA0F69"/>
        </a:accent1>
        <a:accent2>
          <a:srgbClr val="C3287D"/>
        </a:accent2>
        <a:accent3>
          <a:srgbClr val="DC78AA"/>
        </a:accent3>
        <a:accent4>
          <a:srgbClr val="E5A6C7"/>
        </a:accent4>
        <a:accent5>
          <a:srgbClr val="767676"/>
        </a:accent5>
        <a:accent6>
          <a:srgbClr val="9B9B9B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G_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67676"/>
        </a:accent1>
        <a:accent2>
          <a:srgbClr val="9B9B9B"/>
        </a:accent2>
        <a:accent3>
          <a:srgbClr val="BCBCBC"/>
        </a:accent3>
        <a:accent4>
          <a:srgbClr val="D7D7D7"/>
        </a:accent4>
        <a:accent5>
          <a:srgbClr val="748120"/>
        </a:accent5>
        <a:accent6>
          <a:srgbClr val="A3A545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G_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91BB"/>
        </a:accent1>
        <a:accent2>
          <a:srgbClr val="FFE100"/>
        </a:accent2>
        <a:accent3>
          <a:srgbClr val="CD5F0A"/>
        </a:accent3>
        <a:accent4>
          <a:srgbClr val="E47D00"/>
        </a:accent4>
        <a:accent5>
          <a:srgbClr val="EDAA58"/>
        </a:accent5>
        <a:accent6>
          <a:srgbClr val="F5CFA3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G_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749D"/>
        </a:accent1>
        <a:accent2>
          <a:srgbClr val="0091BB"/>
        </a:accent2>
        <a:accent3>
          <a:srgbClr val="42B0D2"/>
        </a:accent3>
        <a:accent4>
          <a:srgbClr val="FFE100"/>
        </a:accent4>
        <a:accent5>
          <a:srgbClr val="748120"/>
        </a:accent5>
        <a:accent6>
          <a:srgbClr val="A3A545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G_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48120"/>
        </a:accent1>
        <a:accent2>
          <a:srgbClr val="A3A545"/>
        </a:accent2>
        <a:accent3>
          <a:srgbClr val="C3C385"/>
        </a:accent3>
        <a:accent4>
          <a:srgbClr val="DEDCBB"/>
        </a:accent4>
        <a:accent5>
          <a:srgbClr val="767676"/>
        </a:accent5>
        <a:accent6>
          <a:srgbClr val="9B9B9B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G_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E100"/>
        </a:accent1>
        <a:accent2>
          <a:srgbClr val="0091BB"/>
        </a:accent2>
        <a:accent3>
          <a:srgbClr val="9B9B9B"/>
        </a:accent3>
        <a:accent4>
          <a:srgbClr val="AA0F69"/>
        </a:accent4>
        <a:accent5>
          <a:srgbClr val="E47D00"/>
        </a:accent5>
        <a:accent6>
          <a:srgbClr val="A3A545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754</Words>
  <Application>Microsoft Office PowerPoint</Application>
  <PresentationFormat>Bildschirmpräsentation (4:3)</PresentationFormat>
  <Paragraphs>158</Paragraphs>
  <Slides>16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Symbol</vt:lpstr>
      <vt:lpstr>Wingdings</vt:lpstr>
      <vt:lpstr>Larissa-Design</vt:lpstr>
      <vt:lpstr>Vergleich Musterkonzessionsvertrag 2004 vs. Bayerischer Musterkonzessionsvertrag 2015</vt:lpstr>
      <vt:lpstr>Einleitung Konzessionsvertrag</vt:lpstr>
      <vt:lpstr>Einleitung Konzessionsvertrag</vt:lpstr>
      <vt:lpstr>Bayerischer Musterkonzessionsvertrag 2015</vt:lpstr>
      <vt:lpstr>Begriffsdefinition Was ist ein Konzessionsvertrag?</vt:lpstr>
      <vt:lpstr>Regelungen im Konzessionsvertrag</vt:lpstr>
      <vt:lpstr>Wesentliche Änderungen im MKV 2015</vt:lpstr>
      <vt:lpstr>Wesentliche Verbesserungen im MKV 2015</vt:lpstr>
      <vt:lpstr>Wesentliche Verbesserungen im MKV 2015</vt:lpstr>
      <vt:lpstr>Wesentliche Verbesserungen im MKV 2015</vt:lpstr>
      <vt:lpstr>Wesentliche Verbesserungen im MKV 2015</vt:lpstr>
      <vt:lpstr>Wesentliche Verbesserungen im MKV 2015</vt:lpstr>
      <vt:lpstr>Wesentliche Verbesserungen im MKV 2015</vt:lpstr>
      <vt:lpstr>Wesentliche Verbesserungen im MKV 2015</vt:lpstr>
      <vt:lpstr>Wesentliche Verbesserungen im MKV 2015</vt:lpstr>
      <vt:lpstr>Fazit</vt:lpstr>
    </vt:vector>
  </TitlesOfParts>
  <Company>bayernwerk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bayernwerk PowerPoint</dc:title>
  <dc:creator>Deufel, Jürgen</dc:creator>
  <cp:lastModifiedBy>Seebauer, Johann</cp:lastModifiedBy>
  <cp:revision>98</cp:revision>
  <cp:lastPrinted>2019-03-12T12:21:01Z</cp:lastPrinted>
  <dcterms:created xsi:type="dcterms:W3CDTF">2012-01-27T11:53:41Z</dcterms:created>
  <dcterms:modified xsi:type="dcterms:W3CDTF">2019-03-12T12:21:21Z</dcterms:modified>
</cp:coreProperties>
</file>